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5" roundtripDataSignature="AMtx7mhaz3LWQ9woOFUaWMlHIubWtsga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DB3E430-95E4-49EE-B4EB-3C9D2180A2FA}">
  <a:tblStyle styleId="{8DB3E430-95E4-49EE-B4EB-3C9D2180A2F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3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17" name="Shape 17"/>
        <p:cNvGrpSpPr/>
        <p:nvPr/>
      </p:nvGrpSpPr>
      <p:grpSpPr>
        <a:xfrm>
          <a:off x="0" y="0"/>
          <a:ext cx="0" cy="0"/>
          <a:chOff x="0" y="0"/>
          <a:chExt cx="0" cy="0"/>
        </a:xfrm>
      </p:grpSpPr>
      <p:sp>
        <p:nvSpPr>
          <p:cNvPr id="18" name="Google Shape;18;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22" name="Shape 22"/>
        <p:cNvGrpSpPr/>
        <p:nvPr/>
      </p:nvGrpSpPr>
      <p:grpSpPr>
        <a:xfrm>
          <a:off x="0" y="0"/>
          <a:ext cx="0" cy="0"/>
          <a:chOff x="0" y="0"/>
          <a:chExt cx="0" cy="0"/>
        </a:xfrm>
      </p:grpSpPr>
      <p:sp>
        <p:nvSpPr>
          <p:cNvPr id="23" name="Google Shape;23;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6" name="Shape 26"/>
        <p:cNvGrpSpPr/>
        <p:nvPr/>
      </p:nvGrpSpPr>
      <p:grpSpPr>
        <a:xfrm>
          <a:off x="0" y="0"/>
          <a:ext cx="0" cy="0"/>
          <a:chOff x="0" y="0"/>
          <a:chExt cx="0" cy="0"/>
        </a:xfrm>
      </p:grpSpPr>
      <p:sp>
        <p:nvSpPr>
          <p:cNvPr id="27" name="Google Shape;27;p2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2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9" name="Google Shape;29;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32" name="Shape 32"/>
        <p:cNvGrpSpPr/>
        <p:nvPr/>
      </p:nvGrpSpPr>
      <p:grpSpPr>
        <a:xfrm>
          <a:off x="0" y="0"/>
          <a:ext cx="0" cy="0"/>
          <a:chOff x="0" y="0"/>
          <a:chExt cx="0" cy="0"/>
        </a:xfrm>
      </p:grpSpPr>
      <p:sp>
        <p:nvSpPr>
          <p:cNvPr id="33" name="Google Shape;33;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8" name="Shape 38"/>
        <p:cNvGrpSpPr/>
        <p:nvPr/>
      </p:nvGrpSpPr>
      <p:grpSpPr>
        <a:xfrm>
          <a:off x="0" y="0"/>
          <a:ext cx="0" cy="0"/>
          <a:chOff x="0" y="0"/>
          <a:chExt cx="0" cy="0"/>
        </a:xfrm>
      </p:grpSpPr>
      <p:sp>
        <p:nvSpPr>
          <p:cNvPr id="39" name="Google Shape;39;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2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5" name="Shape 45"/>
        <p:cNvGrpSpPr/>
        <p:nvPr/>
      </p:nvGrpSpPr>
      <p:grpSpPr>
        <a:xfrm>
          <a:off x="0" y="0"/>
          <a:ext cx="0" cy="0"/>
          <a:chOff x="0" y="0"/>
          <a:chExt cx="0" cy="0"/>
        </a:xfrm>
      </p:grpSpPr>
      <p:sp>
        <p:nvSpPr>
          <p:cNvPr id="46" name="Google Shape;46;p2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2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2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2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9"/>
          <p:cNvSpPr/>
          <p:nvPr>
            <p:ph idx="2" type="pic"/>
          </p:nvPr>
        </p:nvSpPr>
        <p:spPr>
          <a:xfrm>
            <a:off x="5183188" y="987425"/>
            <a:ext cx="6172200" cy="4873625"/>
          </a:xfrm>
          <a:prstGeom prst="rect">
            <a:avLst/>
          </a:prstGeom>
          <a:noFill/>
          <a:ln>
            <a:noFill/>
          </a:ln>
        </p:spPr>
      </p:sp>
      <p:sp>
        <p:nvSpPr>
          <p:cNvPr id="64" name="Google Shape;64;p2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progpe.ufscar.br/servicos/programa-de-gest%C3%A3o"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677264" y="3007324"/>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Arial"/>
              <a:buNone/>
            </a:pPr>
            <a:r>
              <a:rPr b="1" lang="pt-BR" sz="4000">
                <a:latin typeface="Arial"/>
                <a:ea typeface="Arial"/>
                <a:cs typeface="Arial"/>
                <a:sym typeface="Arial"/>
              </a:rPr>
              <a:t>Resumo da avaliação do Programa de Gestão e Desempenho (PGD) nas Unidades Organizacionais (ORGs) da UFSCar</a:t>
            </a:r>
            <a:endParaRPr b="1" sz="4000">
              <a:latin typeface="Arial"/>
              <a:ea typeface="Arial"/>
              <a:cs typeface="Arial"/>
              <a:sym typeface="Arial"/>
            </a:endParaRPr>
          </a:p>
        </p:txBody>
      </p:sp>
      <p:pic>
        <p:nvPicPr>
          <p:cNvPr descr="Logotipo, nome da empresa&#10;&#10;Descrição gerada automaticamente" id="85" name="Google Shape;85;p1"/>
          <p:cNvPicPr preferRelativeResize="0"/>
          <p:nvPr/>
        </p:nvPicPr>
        <p:blipFill rotWithShape="1">
          <a:blip r:embed="rId3">
            <a:alphaModFix/>
          </a:blip>
          <a:srcRect b="0" l="0" r="0" t="0"/>
          <a:stretch/>
        </p:blipFill>
        <p:spPr>
          <a:xfrm>
            <a:off x="198587" y="263796"/>
            <a:ext cx="2505075" cy="1828800"/>
          </a:xfrm>
          <a:prstGeom prst="rect">
            <a:avLst/>
          </a:prstGeom>
          <a:noFill/>
          <a:ln>
            <a:noFill/>
          </a:ln>
        </p:spPr>
      </p:pic>
      <p:pic>
        <p:nvPicPr>
          <p:cNvPr descr="Desenho de um círculo&#10;&#10;Descrição gerada automaticamente com confiança média" id="86" name="Google Shape;86;p1"/>
          <p:cNvPicPr preferRelativeResize="0"/>
          <p:nvPr/>
        </p:nvPicPr>
        <p:blipFill rotWithShape="1">
          <a:blip r:embed="rId4">
            <a:alphaModFix/>
          </a:blip>
          <a:srcRect b="0" l="0" r="0" t="0"/>
          <a:stretch/>
        </p:blipFill>
        <p:spPr>
          <a:xfrm>
            <a:off x="9088114" y="644249"/>
            <a:ext cx="2905299" cy="106789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pic>
        <p:nvPicPr>
          <p:cNvPr id="143" name="Google Shape;143;p10"/>
          <p:cNvPicPr preferRelativeResize="0"/>
          <p:nvPr/>
        </p:nvPicPr>
        <p:blipFill rotWithShape="1">
          <a:blip r:embed="rId3">
            <a:alphaModFix/>
          </a:blip>
          <a:srcRect b="0" l="0" r="0" t="0"/>
          <a:stretch/>
        </p:blipFill>
        <p:spPr>
          <a:xfrm>
            <a:off x="1044994" y="988846"/>
            <a:ext cx="9334249" cy="522676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1"/>
          <p:cNvSpPr txBox="1"/>
          <p:nvPr/>
        </p:nvSpPr>
        <p:spPr>
          <a:xfrm>
            <a:off x="914398" y="928118"/>
            <a:ext cx="1316924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pt-BR" sz="1800" u="none" strike="noStrike">
                <a:solidFill>
                  <a:srgbClr val="000000"/>
                </a:solidFill>
                <a:latin typeface="Arial"/>
                <a:ea typeface="Arial"/>
                <a:cs typeface="Arial"/>
                <a:sym typeface="Arial"/>
              </a:rPr>
              <a:t>Foi observado perdas depois da adoção do Programa de Gestão e Desempenho pela unidade?</a:t>
            </a:r>
            <a:endParaRPr sz="1800">
              <a:solidFill>
                <a:schemeClr val="dk1"/>
              </a:solidFill>
              <a:latin typeface="Arial"/>
              <a:ea typeface="Arial"/>
              <a:cs typeface="Arial"/>
              <a:sym typeface="Arial"/>
            </a:endParaRPr>
          </a:p>
        </p:txBody>
      </p:sp>
      <p:pic>
        <p:nvPicPr>
          <p:cNvPr id="149" name="Google Shape;149;p11"/>
          <p:cNvPicPr preferRelativeResize="0"/>
          <p:nvPr/>
        </p:nvPicPr>
        <p:blipFill rotWithShape="1">
          <a:blip r:embed="rId3">
            <a:alphaModFix/>
          </a:blip>
          <a:srcRect b="0" l="0" r="0" t="0"/>
          <a:stretch/>
        </p:blipFill>
        <p:spPr>
          <a:xfrm>
            <a:off x="2638424" y="2362770"/>
            <a:ext cx="6626651" cy="356711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2"/>
          <p:cNvSpPr txBox="1"/>
          <p:nvPr/>
        </p:nvSpPr>
        <p:spPr>
          <a:xfrm>
            <a:off x="192505" y="282134"/>
            <a:ext cx="118071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pt-BR" sz="1800">
                <a:solidFill>
                  <a:schemeClr val="dk1"/>
                </a:solidFill>
                <a:latin typeface="Arial"/>
                <a:ea typeface="Arial"/>
                <a:cs typeface="Arial"/>
                <a:sym typeface="Arial"/>
              </a:rPr>
              <a:t>Informe as perdas que foram observados na unidade depois da adesão ao PGD. </a:t>
            </a:r>
            <a:endParaRPr sz="1800">
              <a:solidFill>
                <a:schemeClr val="dk1"/>
              </a:solidFill>
              <a:latin typeface="Calibri"/>
              <a:ea typeface="Calibri"/>
              <a:cs typeface="Calibri"/>
              <a:sym typeface="Calibri"/>
            </a:endParaRPr>
          </a:p>
        </p:txBody>
      </p:sp>
      <p:graphicFrame>
        <p:nvGraphicFramePr>
          <p:cNvPr id="155" name="Google Shape;155;p12"/>
          <p:cNvGraphicFramePr/>
          <p:nvPr/>
        </p:nvGraphicFramePr>
        <p:xfrm>
          <a:off x="192507" y="756466"/>
          <a:ext cx="3000000" cy="3000000"/>
        </p:xfrm>
        <a:graphic>
          <a:graphicData uri="http://schemas.openxmlformats.org/drawingml/2006/table">
            <a:tbl>
              <a:tblPr>
                <a:noFill/>
                <a:tableStyleId>{8DB3E430-95E4-49EE-B4EB-3C9D2180A2FA}</a:tableStyleId>
              </a:tblPr>
              <a:tblGrid>
                <a:gridCol w="603650"/>
                <a:gridCol w="2897650"/>
                <a:gridCol w="1019550"/>
                <a:gridCol w="7069675"/>
              </a:tblGrid>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Código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Categoria</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Ocorrências</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Detalhamento das ocorrências por ordem de frequência que apareceram</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C1</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Não houve manifestação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168</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br>
                        <a:rPr lang="pt-BR" sz="1600" u="none" cap="none" strike="noStrike"/>
                      </a:b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C2</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Redução no período de atendimento presencial</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21</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Salas fechadas muito tempo, dificuldade de comunicação, definição da carga horária remota, uso de equipamento comunitários dentro da sala do servidor em teletrabalho, revezamento irregular de teletrabalho, demandas urgentes tiveram dificuldade de solução.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C3</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Socialização entre a equipe</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14</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Equipes não interagem pessoalmente, centralização de informação, diminuição da sinergia, perde soluções que surgem nas conversas paralelas.</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C4</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Sobrecarga a quem está no presencial</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7</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Dificuldade de resolução de demandas urgentes, má distribuição do revezamento do teletrabalho.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C5</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Dificuldade de conversar digitalmente (mensagens)</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6</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Demora no retorno de informações enviados por e-mail ou mensagem de aplicativo, dificuldade para atendimento telefônico, dificuldade em resolução de demandas urgentes</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C6</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Dificuldade em definir qual a demanda estritamente presencial e tempo necessário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4</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Atendimento de serviços externos como entregas e manutenção, definir quais atividades tem melhor desempenho remoto, momentos onde a equipe toda esteja reunida presencialmente, horários compatíveis entre servidores e chefias.</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C7</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Redução no período de atendimento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4</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br>
                        <a:rPr lang="pt-BR" sz="1600" u="none" cap="none" strike="noStrike"/>
                      </a:b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C8</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Dificuldade inicial de adaptação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3</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Falta de esclarecimento nos horários de atendimento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047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C9</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Desinformação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434343"/>
                          </a:solidFill>
                          <a:latin typeface="Times New Roman"/>
                          <a:ea typeface="Times New Roman"/>
                          <a:cs typeface="Times New Roman"/>
                          <a:sym typeface="Times New Roman"/>
                        </a:rPr>
                        <a:t>3</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Falta de informação quanto ao horário de trabalho</a:t>
                      </a:r>
                      <a:endParaRPr sz="1600" u="none" cap="none" strike="noStrike"/>
                    </a:p>
                  </a:txBody>
                  <a:tcPr marT="16700" marB="16700" marR="25025" marL="250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pic>
        <p:nvPicPr>
          <p:cNvPr id="160" name="Google Shape;160;p13"/>
          <p:cNvPicPr preferRelativeResize="0"/>
          <p:nvPr/>
        </p:nvPicPr>
        <p:blipFill rotWithShape="1">
          <a:blip r:embed="rId3">
            <a:alphaModFix/>
          </a:blip>
          <a:srcRect b="0" l="0" r="0" t="0"/>
          <a:stretch/>
        </p:blipFill>
        <p:spPr>
          <a:xfrm>
            <a:off x="1647825" y="681038"/>
            <a:ext cx="8896350" cy="54959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4"/>
          <p:cNvSpPr txBox="1"/>
          <p:nvPr/>
        </p:nvSpPr>
        <p:spPr>
          <a:xfrm>
            <a:off x="288758" y="645240"/>
            <a:ext cx="1161448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pt-BR" sz="1800" u="none" strike="noStrike">
                <a:solidFill>
                  <a:srgbClr val="000000"/>
                </a:solidFill>
                <a:latin typeface="Arial"/>
                <a:ea typeface="Arial"/>
                <a:cs typeface="Arial"/>
                <a:sym typeface="Arial"/>
              </a:rPr>
              <a:t>O método de adesão mensal (fluxo contínuo) ao Programa de Gestão e Desenvolvimento foi uma boa prática implantada neste primeiro edital?</a:t>
            </a:r>
            <a:endParaRPr sz="1800">
              <a:solidFill>
                <a:schemeClr val="dk1"/>
              </a:solidFill>
              <a:latin typeface="Arial"/>
              <a:ea typeface="Arial"/>
              <a:cs typeface="Arial"/>
              <a:sym typeface="Arial"/>
            </a:endParaRPr>
          </a:p>
        </p:txBody>
      </p:sp>
      <p:pic>
        <p:nvPicPr>
          <p:cNvPr id="166" name="Google Shape;166;p14"/>
          <p:cNvPicPr preferRelativeResize="0"/>
          <p:nvPr/>
        </p:nvPicPr>
        <p:blipFill rotWithShape="1">
          <a:blip r:embed="rId3">
            <a:alphaModFix/>
          </a:blip>
          <a:srcRect b="0" l="0" r="0" t="0"/>
          <a:stretch/>
        </p:blipFill>
        <p:spPr>
          <a:xfrm>
            <a:off x="2297782" y="1912518"/>
            <a:ext cx="7255028" cy="410773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5"/>
          <p:cNvSpPr txBox="1"/>
          <p:nvPr/>
        </p:nvSpPr>
        <p:spPr>
          <a:xfrm>
            <a:off x="176463" y="400325"/>
            <a:ext cx="1156635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pt-BR" sz="1800">
                <a:solidFill>
                  <a:schemeClr val="dk1"/>
                </a:solidFill>
                <a:latin typeface="Arial"/>
                <a:ea typeface="Arial"/>
                <a:cs typeface="Arial"/>
                <a:sym typeface="Arial"/>
              </a:rPr>
              <a:t>Gostaria de deixar algum apontamento para a CTPG com relação aos desdobramentos do PGD o ao longo do edital 001/22 e/ou a portaria GR 5684/2022?</a:t>
            </a:r>
            <a:endParaRPr sz="1800">
              <a:solidFill>
                <a:schemeClr val="dk1"/>
              </a:solidFill>
              <a:latin typeface="Calibri"/>
              <a:ea typeface="Calibri"/>
              <a:cs typeface="Calibri"/>
              <a:sym typeface="Calibri"/>
            </a:endParaRPr>
          </a:p>
        </p:txBody>
      </p:sp>
      <p:graphicFrame>
        <p:nvGraphicFramePr>
          <p:cNvPr id="172" name="Google Shape;172;p15"/>
          <p:cNvGraphicFramePr/>
          <p:nvPr/>
        </p:nvGraphicFramePr>
        <p:xfrm>
          <a:off x="962529" y="1046656"/>
          <a:ext cx="3000000" cy="3000000"/>
        </p:xfrm>
        <a:graphic>
          <a:graphicData uri="http://schemas.openxmlformats.org/drawingml/2006/table">
            <a:tbl>
              <a:tblPr>
                <a:noFill/>
                <a:tableStyleId>{8DB3E430-95E4-49EE-B4EB-3C9D2180A2FA}</a:tableStyleId>
              </a:tblPr>
              <a:tblGrid>
                <a:gridCol w="491950"/>
                <a:gridCol w="2481650"/>
                <a:gridCol w="830850"/>
                <a:gridCol w="6526650"/>
              </a:tblGrid>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Código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Categoria</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Ocorrências</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Detalhamento das ocorrências por ordem de frequência que apareceram</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7368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C1</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Não houve manifestação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97</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br>
                        <a:rPr lang="pt-BR" sz="1700" u="none" cap="none" strike="noStrike"/>
                      </a:b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C2</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o PGD deve continuar</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49</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Boa aceitação pela comunidade, importante, motivação, mais esclarecimentos quanto ao PGD, evitar jornadas 100% remotas, boa condução na implementação.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C3</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Estabelecer critérios para horas em teletrabalho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25</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Estabelecer critérios para adesão ao teletrabalho, maximizar atendimento presencial, rever a questão da diminuição da capacidade de atendimento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608000">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C4</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Novo método de trabalhar</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21</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Nova tendência mundial de organizar a jornada de trabalho, flexibilidade, definição das atividades a serem executadas, procurar novas maneiras de atender a comunidade de maneira satisfatória, estabelecer relação de confiança no trabalho executado remotamente.</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C5</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Acompanhamento periódico das atividades - Sistema digital</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21</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Monitoramento das entregas e subsidiar o desempenho das entregas, transparência, diário de atividades, aprimorar a elaboração do plano de trabalho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608000">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C6</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Melhor esclarecimento sobre o Programa - para compreender os objetivos e propostas</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18</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Mais orientações no edital quanto aos processos de mudanças nas pactuações, como elaborar o plano de trabalho, desinformação quanto ao objetivo do PGD, falta de informação do tipo de jornada de trabalho e o horário de atendimento, promover lives sobre a operacionalização do PGD nas unidades.</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C7</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Preferencialmente atendimento presencial</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16</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Secretarias não devem ficar fechadas, reduzir a capacidade de atendimento, salas desocupadas.</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45550">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C8</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Contato telefônico no teletrabalho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15</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Atualizar ramais, informar número de contato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C9</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Evitar fechar a unidade - todos no trabalho remoto no mesmo dia -</a:t>
                      </a:r>
                      <a:endParaRPr sz="1700" u="none" cap="none" strike="noStrike">
                        <a:solidFill>
                          <a:schemeClr val="dk1"/>
                        </a:solidFill>
                      </a:endParaRPr>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15</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Salas fechadas, maximizar atendimento presencial, sobrecarga de atendimento para quem trabalha presencialmente.</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C10</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Divulgação do horário de trabalho (presencial e remoto)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13</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Fixar na porta e no site da unidade informações de contato telefônico e email, verificar se o atendimento da unidade está em consonância com o horário praticado nas unidades adjacentes</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45550">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C11</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Atendimento presencial prejudicado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10</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As secretarias não deveriam fechar, rever a relação do atendimento presencial e remoto.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20925">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C12</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Uorg discutiu o percentual de teletrabalho</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rgbClr val="000000"/>
                          </a:solidFill>
                          <a:latin typeface="Times New Roman"/>
                          <a:ea typeface="Times New Roman"/>
                          <a:cs typeface="Times New Roman"/>
                          <a:sym typeface="Times New Roman"/>
                        </a:rPr>
                        <a:t>5</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rgbClr val="000000"/>
                          </a:solidFill>
                          <a:latin typeface="Times New Roman"/>
                          <a:ea typeface="Times New Roman"/>
                          <a:cs typeface="Times New Roman"/>
                          <a:sym typeface="Times New Roman"/>
                        </a:rPr>
                        <a:t>Estabelecer uma porcentagem da jornada de trabalho que poderia ser teletrabalhada.</a:t>
                      </a:r>
                      <a:endParaRPr sz="1700" u="none" cap="none" strike="noStrike"/>
                    </a:p>
                  </a:txBody>
                  <a:tcPr marT="17550" marB="17550" marR="26350" marL="2635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6"/>
          <p:cNvSpPr txBox="1"/>
          <p:nvPr/>
        </p:nvSpPr>
        <p:spPr>
          <a:xfrm>
            <a:off x="176463" y="400325"/>
            <a:ext cx="1156635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pt-BR" sz="1800">
                <a:solidFill>
                  <a:schemeClr val="dk1"/>
                </a:solidFill>
                <a:latin typeface="Arial"/>
                <a:ea typeface="Arial"/>
                <a:cs typeface="Arial"/>
                <a:sym typeface="Arial"/>
              </a:rPr>
              <a:t>Gostaria de deixar algum apontamento para a CTPG com relação aos desdobramentos do PGD o ao longo do edital 001/22 e/ou a portaria GR 5684/2022?</a:t>
            </a:r>
            <a:endParaRPr sz="1800">
              <a:solidFill>
                <a:schemeClr val="dk1"/>
              </a:solidFill>
              <a:latin typeface="Calibri"/>
              <a:ea typeface="Calibri"/>
              <a:cs typeface="Calibri"/>
              <a:sym typeface="Calibri"/>
            </a:endParaRPr>
          </a:p>
        </p:txBody>
      </p:sp>
      <p:pic>
        <p:nvPicPr>
          <p:cNvPr id="178" name="Google Shape;178;p16"/>
          <p:cNvPicPr preferRelativeResize="0"/>
          <p:nvPr/>
        </p:nvPicPr>
        <p:blipFill rotWithShape="1">
          <a:blip r:embed="rId3">
            <a:alphaModFix/>
          </a:blip>
          <a:srcRect b="0" l="0" r="0" t="0"/>
          <a:stretch/>
        </p:blipFill>
        <p:spPr>
          <a:xfrm>
            <a:off x="-326240" y="1046528"/>
            <a:ext cx="11645300" cy="563403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7"/>
          <p:cNvSpPr txBox="1"/>
          <p:nvPr/>
        </p:nvSpPr>
        <p:spPr>
          <a:xfrm>
            <a:off x="996461" y="552835"/>
            <a:ext cx="10199077" cy="4770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500">
                <a:solidFill>
                  <a:schemeClr val="dk1"/>
                </a:solidFill>
                <a:latin typeface="Arial"/>
                <a:ea typeface="Arial"/>
                <a:cs typeface="Arial"/>
                <a:sym typeface="Arial"/>
              </a:rPr>
              <a:t>Apontamentos positivos:</a:t>
            </a:r>
            <a:endParaRPr b="1" sz="2500">
              <a:solidFill>
                <a:schemeClr val="dk1"/>
              </a:solidFill>
              <a:latin typeface="Arial"/>
              <a:ea typeface="Arial"/>
              <a:cs typeface="Arial"/>
              <a:sym typeface="Arial"/>
            </a:endParaRPr>
          </a:p>
        </p:txBody>
      </p:sp>
      <p:sp>
        <p:nvSpPr>
          <p:cNvPr id="184" name="Google Shape;184;p17"/>
          <p:cNvSpPr txBox="1"/>
          <p:nvPr/>
        </p:nvSpPr>
        <p:spPr>
          <a:xfrm>
            <a:off x="368968" y="1352690"/>
            <a:ext cx="1106905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1800" u="none" strike="noStrike">
                <a:solidFill>
                  <a:srgbClr val="000000"/>
                </a:solidFill>
                <a:latin typeface="Arial"/>
                <a:ea typeface="Arial"/>
                <a:cs typeface="Arial"/>
                <a:sym typeface="Arial"/>
              </a:rPr>
              <a:t>Coordenação de curso:</a:t>
            </a:r>
            <a:endParaRPr/>
          </a:p>
          <a:p>
            <a:pPr indent="0" lvl="0" marL="0" marR="0" rtl="0" algn="just">
              <a:spcBef>
                <a:spcPts val="0"/>
              </a:spcBef>
              <a:spcAft>
                <a:spcPts val="0"/>
              </a:spcAft>
              <a:buNone/>
            </a:pPr>
            <a:r>
              <a:rPr lang="pt-BR" sz="1800">
                <a:solidFill>
                  <a:srgbClr val="000000"/>
                </a:solidFill>
                <a:latin typeface="Arial"/>
                <a:ea typeface="Arial"/>
                <a:cs typeface="Arial"/>
                <a:sym typeface="Arial"/>
              </a:rPr>
              <a:t>“</a:t>
            </a:r>
            <a:r>
              <a:rPr b="0" i="1" lang="pt-BR" sz="1800" u="none" strike="noStrike">
                <a:solidFill>
                  <a:srgbClr val="000000"/>
                </a:solidFill>
                <a:latin typeface="Arial"/>
                <a:ea typeface="Arial"/>
                <a:cs typeface="Arial"/>
                <a:sym typeface="Arial"/>
              </a:rPr>
              <a:t>Acredito que o Programa de Gestão e Desempenho indica que a IES está se atualizando com relação às tendências mundiais de forma de trabalho (tendências saudáveis). Cobrando resultados nas atividades e projetos e não presencialidade. A Câmara Técnica está de parabéns</a:t>
            </a:r>
            <a:r>
              <a:rPr b="0" i="0" lang="pt-BR" sz="1800" u="none" strike="noStrike">
                <a:solidFill>
                  <a:srgbClr val="000000"/>
                </a:solidFill>
                <a:latin typeface="Arial"/>
                <a:ea typeface="Arial"/>
                <a:cs typeface="Arial"/>
                <a:sym typeface="Arial"/>
              </a:rPr>
              <a:t>”</a:t>
            </a:r>
            <a:endParaRPr sz="1800">
              <a:solidFill>
                <a:schemeClr val="dk1"/>
              </a:solidFill>
              <a:latin typeface="Calibri"/>
              <a:ea typeface="Calibri"/>
              <a:cs typeface="Calibri"/>
              <a:sym typeface="Calibri"/>
            </a:endParaRPr>
          </a:p>
        </p:txBody>
      </p:sp>
      <p:sp>
        <p:nvSpPr>
          <p:cNvPr id="185" name="Google Shape;185;p17"/>
          <p:cNvSpPr txBox="1"/>
          <p:nvPr/>
        </p:nvSpPr>
        <p:spPr>
          <a:xfrm>
            <a:off x="368968" y="2875820"/>
            <a:ext cx="11614486" cy="369331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1800" u="none" strike="noStrike">
                <a:solidFill>
                  <a:srgbClr val="000000"/>
                </a:solidFill>
                <a:latin typeface="Arial"/>
                <a:ea typeface="Arial"/>
                <a:cs typeface="Arial"/>
                <a:sym typeface="Arial"/>
              </a:rPr>
              <a:t>Departamento acadêmico:</a:t>
            </a:r>
            <a:endParaRPr/>
          </a:p>
          <a:p>
            <a:pPr indent="0" lvl="0" marL="0" marR="0" rtl="0" algn="just">
              <a:spcBef>
                <a:spcPts val="0"/>
              </a:spcBef>
              <a:spcAft>
                <a:spcPts val="0"/>
              </a:spcAft>
              <a:buNone/>
            </a:pPr>
            <a:r>
              <a:rPr b="0" i="0" lang="pt-BR" sz="1800" u="none" strike="noStrike">
                <a:solidFill>
                  <a:srgbClr val="000000"/>
                </a:solidFill>
                <a:latin typeface="Arial"/>
                <a:ea typeface="Arial"/>
                <a:cs typeface="Arial"/>
                <a:sym typeface="Arial"/>
              </a:rPr>
              <a:t>“</a:t>
            </a:r>
            <a:r>
              <a:rPr b="0" i="1" lang="pt-BR" sz="1800" u="none" strike="noStrike">
                <a:solidFill>
                  <a:srgbClr val="000000"/>
                </a:solidFill>
                <a:latin typeface="Arial"/>
                <a:ea typeface="Arial"/>
                <a:cs typeface="Arial"/>
                <a:sym typeface="Arial"/>
              </a:rPr>
              <a:t>A Chefia do </a:t>
            </a:r>
            <a:r>
              <a:rPr i="1" lang="pt-BR" sz="1800">
                <a:solidFill>
                  <a:srgbClr val="000000"/>
                </a:solidFill>
                <a:latin typeface="Arial"/>
                <a:ea typeface="Arial"/>
                <a:cs typeface="Arial"/>
                <a:sym typeface="Arial"/>
              </a:rPr>
              <a:t>XX</a:t>
            </a:r>
            <a:r>
              <a:rPr b="0" i="1" lang="pt-BR" sz="1800" u="none" strike="noStrike">
                <a:solidFill>
                  <a:srgbClr val="000000"/>
                </a:solidFill>
                <a:latin typeface="Arial"/>
                <a:ea typeface="Arial"/>
                <a:cs typeface="Arial"/>
                <a:sym typeface="Arial"/>
              </a:rPr>
              <a:t> apoia entusiasticamente a adoção do plano de gestão e da adoção de trabalho remoto híbrido. As dificuldades encontradas durante a pandemia mostraram que a UFSCar está suficientemente madura para adotar um modo de trabalho baseado em tarefas, muito mais adequado para o atual contexto. Isso representa um ganho para a vida pessoal dos servidores, economias indiretas com consumo de água e energia elétrica, aumento da segurança dos servidores pela redução dos deslocamentos, alguma vezes por rodovias, sem falar nos ganhos indiretos como a redução do consumo de combustíveis fósseis e emissão de CO2. Todos os servidores que aderiram ao plano de gestão relatam ganhos de produtividade no trabalho e ganhos na qualidade de vida. O maior desafio parace ser, ainda, a resistência para a quebra de paradigmas de uma sociedade industrial. Reforço ainda que o maior obstáculo para a UFSCar é o reduzido número de servidores técnico-administrativos para o tamanho e complexidade da UFSCar. O trabalho remoto não é a solução para a deficiência no número de servidores, mas é um grande progresso para uma administração mais eficiente e humana.”</a:t>
            </a:r>
            <a:endParaRPr i="1"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8"/>
          <p:cNvSpPr txBox="1"/>
          <p:nvPr/>
        </p:nvSpPr>
        <p:spPr>
          <a:xfrm>
            <a:off x="513345" y="524677"/>
            <a:ext cx="10199077" cy="4770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2500">
                <a:solidFill>
                  <a:schemeClr val="dk1"/>
                </a:solidFill>
                <a:latin typeface="Arial"/>
                <a:ea typeface="Arial"/>
                <a:cs typeface="Arial"/>
                <a:sym typeface="Arial"/>
              </a:rPr>
              <a:t>Apontamentos negativos:</a:t>
            </a:r>
            <a:endParaRPr b="1" sz="2500">
              <a:solidFill>
                <a:schemeClr val="dk1"/>
              </a:solidFill>
              <a:latin typeface="Arial"/>
              <a:ea typeface="Arial"/>
              <a:cs typeface="Arial"/>
              <a:sym typeface="Arial"/>
            </a:endParaRPr>
          </a:p>
        </p:txBody>
      </p:sp>
      <p:sp>
        <p:nvSpPr>
          <p:cNvPr id="191" name="Google Shape;191;p18"/>
          <p:cNvSpPr txBox="1"/>
          <p:nvPr/>
        </p:nvSpPr>
        <p:spPr>
          <a:xfrm>
            <a:off x="513346" y="2392555"/>
            <a:ext cx="10682192"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i="0" lang="pt-BR" sz="1800">
                <a:solidFill>
                  <a:schemeClr val="dk1"/>
                </a:solidFill>
                <a:latin typeface="Arial"/>
                <a:ea typeface="Arial"/>
                <a:cs typeface="Arial"/>
                <a:sym typeface="Arial"/>
              </a:rPr>
              <a:t>“</a:t>
            </a:r>
            <a:r>
              <a:rPr i="1" lang="pt-BR" sz="1800">
                <a:solidFill>
                  <a:schemeClr val="dk1"/>
                </a:solidFill>
                <a:latin typeface="Arial"/>
                <a:ea typeface="Arial"/>
                <a:cs typeface="Arial"/>
                <a:sym typeface="Arial"/>
              </a:rPr>
              <a:t>O programa deve dar preferência para o trabalho remoto aos servidores que realmente precisam realizar as atividades em casa, exemplo ( cuidam de familiares com alguma deficiência ou que estejam enfermos).</a:t>
            </a:r>
            <a:r>
              <a:rPr i="0" lang="pt-BR" sz="1800">
                <a:solidFill>
                  <a:schemeClr val="dk1"/>
                </a:solidFill>
                <a:latin typeface="Arial"/>
                <a:ea typeface="Arial"/>
                <a:cs typeface="Arial"/>
                <a:sym typeface="Arial"/>
              </a:rPr>
              <a:t>” </a:t>
            </a:r>
            <a:endParaRPr/>
          </a:p>
          <a:p>
            <a:pPr indent="0" lvl="0" marL="0" marR="0" rtl="0" algn="just">
              <a:spcBef>
                <a:spcPts val="0"/>
              </a:spcBef>
              <a:spcAft>
                <a:spcPts val="0"/>
              </a:spcAft>
              <a:buNone/>
            </a:pPr>
            <a:r>
              <a:t/>
            </a:r>
            <a:endParaRPr sz="1800">
              <a:solidFill>
                <a:schemeClr val="dk1"/>
              </a:solidFill>
              <a:latin typeface="Calibri"/>
              <a:ea typeface="Calibri"/>
              <a:cs typeface="Calibri"/>
              <a:sym typeface="Calibri"/>
            </a:endParaRPr>
          </a:p>
        </p:txBody>
      </p:sp>
      <p:sp>
        <p:nvSpPr>
          <p:cNvPr id="192" name="Google Shape;192;p18"/>
          <p:cNvSpPr txBox="1"/>
          <p:nvPr/>
        </p:nvSpPr>
        <p:spPr>
          <a:xfrm>
            <a:off x="513345" y="3687745"/>
            <a:ext cx="10299034"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pt-BR" sz="1800">
                <a:solidFill>
                  <a:schemeClr val="dk1"/>
                </a:solidFill>
                <a:latin typeface="Arial"/>
                <a:ea typeface="Arial"/>
                <a:cs typeface="Arial"/>
                <a:sym typeface="Arial"/>
              </a:rPr>
              <a:t>Pró reitoria</a:t>
            </a:r>
            <a:endParaRPr/>
          </a:p>
          <a:p>
            <a:pPr indent="0" lvl="0" marL="0" marR="0" rtl="0" algn="just">
              <a:spcBef>
                <a:spcPts val="0"/>
              </a:spcBef>
              <a:spcAft>
                <a:spcPts val="0"/>
              </a:spcAft>
              <a:buNone/>
            </a:pPr>
            <a:r>
              <a:rPr i="0" lang="pt-BR" sz="1800">
                <a:solidFill>
                  <a:schemeClr val="dk1"/>
                </a:solidFill>
                <a:latin typeface="Arial"/>
                <a:ea typeface="Arial"/>
                <a:cs typeface="Arial"/>
                <a:sym typeface="Arial"/>
              </a:rPr>
              <a:t>“</a:t>
            </a:r>
            <a:r>
              <a:rPr i="1" lang="pt-BR" sz="1800">
                <a:solidFill>
                  <a:schemeClr val="dk1"/>
                </a:solidFill>
                <a:latin typeface="Arial"/>
                <a:ea typeface="Arial"/>
                <a:cs typeface="Arial"/>
                <a:sym typeface="Arial"/>
              </a:rPr>
              <a:t>Perdeu-se a agilidade oriunda de conversas frequentes e resoluções mais rápidas de problemas. Contudo, este ponto teria que fazer parte de uma matriz de ponderação de vantagens e desvantagens.”</a:t>
            </a:r>
            <a:endParaRPr i="1" sz="1800">
              <a:solidFill>
                <a:schemeClr val="dk1"/>
              </a:solidFill>
              <a:latin typeface="Calibri"/>
              <a:ea typeface="Calibri"/>
              <a:cs typeface="Calibri"/>
              <a:sym typeface="Calibri"/>
            </a:endParaRPr>
          </a:p>
        </p:txBody>
      </p:sp>
      <p:sp>
        <p:nvSpPr>
          <p:cNvPr id="193" name="Google Shape;193;p18"/>
          <p:cNvSpPr txBox="1"/>
          <p:nvPr/>
        </p:nvSpPr>
        <p:spPr>
          <a:xfrm>
            <a:off x="513345" y="5021971"/>
            <a:ext cx="10539663" cy="92333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pt-BR" sz="1800">
                <a:solidFill>
                  <a:schemeClr val="dk1"/>
                </a:solidFill>
                <a:latin typeface="Arial"/>
                <a:ea typeface="Arial"/>
                <a:cs typeface="Arial"/>
                <a:sym typeface="Arial"/>
              </a:rPr>
              <a:t>Programa de pós graduação</a:t>
            </a:r>
            <a:endParaRPr/>
          </a:p>
          <a:p>
            <a:pPr indent="0" lvl="0" marL="0" marR="0" rtl="0" algn="just">
              <a:spcBef>
                <a:spcPts val="0"/>
              </a:spcBef>
              <a:spcAft>
                <a:spcPts val="0"/>
              </a:spcAft>
              <a:buNone/>
            </a:pPr>
            <a:r>
              <a:rPr lang="pt-BR" sz="1800">
                <a:solidFill>
                  <a:schemeClr val="dk1"/>
                </a:solidFill>
                <a:latin typeface="Arial"/>
                <a:ea typeface="Arial"/>
                <a:cs typeface="Arial"/>
                <a:sym typeface="Arial"/>
              </a:rPr>
              <a:t>“</a:t>
            </a:r>
            <a:r>
              <a:rPr i="1" lang="pt-BR" sz="1800">
                <a:solidFill>
                  <a:schemeClr val="dk1"/>
                </a:solidFill>
                <a:latin typeface="Arial"/>
                <a:ea typeface="Arial"/>
                <a:cs typeface="Arial"/>
                <a:sym typeface="Arial"/>
              </a:rPr>
              <a:t>Sugerimos que se aprimorem processos para que seja efetivamente possível avaliar o desempenho dos servidores a partir das metas que integram seus planos de trabalho.”</a:t>
            </a:r>
            <a:endParaRPr i="1" sz="1800">
              <a:solidFill>
                <a:schemeClr val="dk1"/>
              </a:solidFill>
              <a:latin typeface="Calibri"/>
              <a:ea typeface="Calibri"/>
              <a:cs typeface="Calibri"/>
              <a:sym typeface="Calibri"/>
            </a:endParaRPr>
          </a:p>
        </p:txBody>
      </p:sp>
      <p:sp>
        <p:nvSpPr>
          <p:cNvPr id="194" name="Google Shape;194;p18"/>
          <p:cNvSpPr txBox="1"/>
          <p:nvPr/>
        </p:nvSpPr>
        <p:spPr>
          <a:xfrm>
            <a:off x="513345" y="1374364"/>
            <a:ext cx="8293800" cy="9294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pt-BR" sz="1800" u="none" strike="noStrike">
                <a:solidFill>
                  <a:srgbClr val="000000"/>
                </a:solidFill>
                <a:latin typeface="Arial"/>
                <a:ea typeface="Arial"/>
                <a:cs typeface="Arial"/>
                <a:sym typeface="Arial"/>
              </a:rPr>
              <a:t>Departamento acadêmico:</a:t>
            </a:r>
            <a:endParaRPr/>
          </a:p>
          <a:p>
            <a:pPr indent="0" lvl="0" marL="0" marR="0" rtl="0" algn="just">
              <a:spcBef>
                <a:spcPts val="0"/>
              </a:spcBef>
              <a:spcAft>
                <a:spcPts val="0"/>
              </a:spcAft>
              <a:buNone/>
            </a:pPr>
            <a:r>
              <a:t/>
            </a:r>
            <a:endParaRPr b="1" i="0" sz="1800" u="none" strike="noStrike">
              <a:solidFill>
                <a:srgbClr val="000000"/>
              </a:solidFill>
              <a:latin typeface="Arial"/>
              <a:ea typeface="Arial"/>
              <a:cs typeface="Arial"/>
              <a:sym typeface="Arial"/>
            </a:endParaRPr>
          </a:p>
          <a:p>
            <a:pPr indent="0" lvl="0" marL="0" marR="0" rtl="0" algn="just">
              <a:spcBef>
                <a:spcPts val="0"/>
              </a:spcBef>
              <a:spcAft>
                <a:spcPts val="0"/>
              </a:spcAft>
              <a:buNone/>
            </a:pPr>
            <a:r>
              <a:rPr lang="pt-BR" sz="1800">
                <a:solidFill>
                  <a:schemeClr val="dk1"/>
                </a:solidFill>
                <a:latin typeface="Arial"/>
                <a:ea typeface="Arial"/>
                <a:cs typeface="Arial"/>
                <a:sym typeface="Arial"/>
              </a:rPr>
              <a:t>“</a:t>
            </a:r>
            <a:r>
              <a:rPr i="1" lang="pt-BR" sz="1800">
                <a:solidFill>
                  <a:schemeClr val="dk1"/>
                </a:solidFill>
                <a:latin typeface="Arial"/>
                <a:ea typeface="Arial"/>
                <a:cs typeface="Arial"/>
                <a:sym typeface="Arial"/>
              </a:rPr>
              <a:t>Ond</a:t>
            </a:r>
            <a:r>
              <a:rPr i="1" lang="pt-BR" sz="1800">
                <a:solidFill>
                  <a:schemeClr val="dk1"/>
                </a:solidFill>
              </a:rPr>
              <a:t>e </a:t>
            </a:r>
            <a:r>
              <a:rPr i="1" lang="pt-BR" sz="1800">
                <a:solidFill>
                  <a:schemeClr val="dk1"/>
                </a:solidFill>
                <a:latin typeface="Arial"/>
                <a:ea typeface="Arial"/>
                <a:cs typeface="Arial"/>
                <a:sym typeface="Arial"/>
              </a:rPr>
              <a:t>há atendimento ao público não se deve permitir trabalho remoto.”</a:t>
            </a:r>
            <a:endParaRPr i="1"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9"/>
          <p:cNvSpPr txBox="1"/>
          <p:nvPr>
            <p:ph type="title"/>
          </p:nvPr>
        </p:nvSpPr>
        <p:spPr>
          <a:xfrm>
            <a:off x="838200" y="302811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Arial"/>
              <a:buNone/>
            </a:pPr>
            <a:r>
              <a:rPr b="1" lang="pt-BR">
                <a:latin typeface="Arial"/>
                <a:ea typeface="Arial"/>
                <a:cs typeface="Arial"/>
                <a:sym typeface="Arial"/>
              </a:rPr>
              <a:t>Agradecemos a atenção</a:t>
            </a:r>
            <a:br>
              <a:rPr b="1" lang="pt-BR">
                <a:latin typeface="Arial"/>
                <a:ea typeface="Arial"/>
                <a:cs typeface="Arial"/>
                <a:sym typeface="Arial"/>
              </a:rPr>
            </a:br>
            <a:r>
              <a:rPr b="1" lang="pt-BR">
                <a:latin typeface="Arial"/>
                <a:ea typeface="Arial"/>
                <a:cs typeface="Arial"/>
                <a:sym typeface="Arial"/>
              </a:rPr>
              <a:t>CTPG</a:t>
            </a:r>
            <a:endParaRPr b="1">
              <a:latin typeface="Arial"/>
              <a:ea typeface="Arial"/>
              <a:cs typeface="Arial"/>
              <a:sym typeface="Arial"/>
            </a:endParaRPr>
          </a:p>
        </p:txBody>
      </p:sp>
      <p:pic>
        <p:nvPicPr>
          <p:cNvPr descr="Logotipo, nome da empresa&#10;&#10;Descrição gerada automaticamente" id="200" name="Google Shape;200;p19"/>
          <p:cNvPicPr preferRelativeResize="0"/>
          <p:nvPr/>
        </p:nvPicPr>
        <p:blipFill rotWithShape="1">
          <a:blip r:embed="rId3">
            <a:alphaModFix/>
          </a:blip>
          <a:srcRect b="0" l="0" r="0" t="0"/>
          <a:stretch/>
        </p:blipFill>
        <p:spPr>
          <a:xfrm>
            <a:off x="198587" y="263796"/>
            <a:ext cx="2505075" cy="1828800"/>
          </a:xfrm>
          <a:prstGeom prst="rect">
            <a:avLst/>
          </a:prstGeom>
          <a:noFill/>
          <a:ln>
            <a:noFill/>
          </a:ln>
        </p:spPr>
      </p:pic>
      <p:pic>
        <p:nvPicPr>
          <p:cNvPr descr="Desenho de um círculo&#10;&#10;Descrição gerada automaticamente com confiança média" id="201" name="Google Shape;201;p19"/>
          <p:cNvPicPr preferRelativeResize="0"/>
          <p:nvPr/>
        </p:nvPicPr>
        <p:blipFill rotWithShape="1">
          <a:blip r:embed="rId4">
            <a:alphaModFix/>
          </a:blip>
          <a:srcRect b="0" l="0" r="0" t="0"/>
          <a:stretch/>
        </p:blipFill>
        <p:spPr>
          <a:xfrm>
            <a:off x="9088114" y="644249"/>
            <a:ext cx="2905299" cy="106789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nvSpPr>
        <p:spPr>
          <a:xfrm>
            <a:off x="898574" y="600962"/>
            <a:ext cx="10199077" cy="47705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pt-BR" sz="2500" u="none" cap="none" strike="noStrike">
                <a:solidFill>
                  <a:schemeClr val="dk1"/>
                </a:solidFill>
                <a:latin typeface="Arial"/>
                <a:ea typeface="Arial"/>
                <a:cs typeface="Arial"/>
                <a:sym typeface="Arial"/>
              </a:rPr>
              <a:t>Âmbito do governo federal </a:t>
            </a:r>
            <a:endParaRPr b="1" i="0" sz="2500" u="none" cap="none" strike="noStrike">
              <a:solidFill>
                <a:schemeClr val="dk1"/>
              </a:solidFill>
              <a:latin typeface="Arial"/>
              <a:ea typeface="Arial"/>
              <a:cs typeface="Arial"/>
              <a:sym typeface="Arial"/>
            </a:endParaRPr>
          </a:p>
        </p:txBody>
      </p:sp>
      <p:pic>
        <p:nvPicPr>
          <p:cNvPr id="92" name="Google Shape;92;p2"/>
          <p:cNvPicPr preferRelativeResize="0"/>
          <p:nvPr/>
        </p:nvPicPr>
        <p:blipFill rotWithShape="1">
          <a:blip r:embed="rId3">
            <a:alphaModFix/>
          </a:blip>
          <a:srcRect b="0" l="0" r="0" t="0"/>
          <a:stretch/>
        </p:blipFill>
        <p:spPr>
          <a:xfrm>
            <a:off x="1674889" y="2191501"/>
            <a:ext cx="8646445" cy="4326673"/>
          </a:xfrm>
          <a:prstGeom prst="rect">
            <a:avLst/>
          </a:prstGeom>
          <a:noFill/>
          <a:ln>
            <a:noFill/>
          </a:ln>
        </p:spPr>
      </p:pic>
      <p:sp>
        <p:nvSpPr>
          <p:cNvPr id="93" name="Google Shape;93;p2"/>
          <p:cNvSpPr txBox="1"/>
          <p:nvPr/>
        </p:nvSpPr>
        <p:spPr>
          <a:xfrm>
            <a:off x="2839451" y="1450092"/>
            <a:ext cx="766812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pt-BR" sz="1800" u="none" cap="none" strike="noStrike">
                <a:solidFill>
                  <a:schemeClr val="dk1"/>
                </a:solidFill>
                <a:latin typeface="Calibri"/>
                <a:ea typeface="Calibri"/>
                <a:cs typeface="Calibri"/>
                <a:sym typeface="Calibri"/>
              </a:rPr>
              <a:t>https://www.gov.br/servidor/pt-br/assuntos/programa-de-gestao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nvSpPr>
        <p:spPr>
          <a:xfrm>
            <a:off x="898574" y="600962"/>
            <a:ext cx="10199077" cy="47705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500">
                <a:solidFill>
                  <a:schemeClr val="dk1"/>
                </a:solidFill>
                <a:latin typeface="Arial"/>
                <a:ea typeface="Arial"/>
                <a:cs typeface="Arial"/>
                <a:sym typeface="Arial"/>
              </a:rPr>
              <a:t>Âmbito do governo federal </a:t>
            </a:r>
            <a:endParaRPr b="1" sz="2500">
              <a:solidFill>
                <a:schemeClr val="dk1"/>
              </a:solidFill>
              <a:latin typeface="Arial"/>
              <a:ea typeface="Arial"/>
              <a:cs typeface="Arial"/>
              <a:sym typeface="Arial"/>
            </a:endParaRPr>
          </a:p>
        </p:txBody>
      </p:sp>
      <p:sp>
        <p:nvSpPr>
          <p:cNvPr id="99" name="Google Shape;99;p3"/>
          <p:cNvSpPr txBox="1"/>
          <p:nvPr/>
        </p:nvSpPr>
        <p:spPr>
          <a:xfrm>
            <a:off x="1941096" y="1108791"/>
            <a:ext cx="915655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1800">
                <a:solidFill>
                  <a:schemeClr val="dk1"/>
                </a:solidFill>
                <a:latin typeface="Calibri"/>
                <a:ea typeface="Calibri"/>
                <a:cs typeface="Calibri"/>
                <a:sym typeface="Calibri"/>
              </a:rPr>
              <a:t>https://www.gov.br/servidor/pt-br/assuntos/programa-de-gestao/quem-ja-implementou</a:t>
            </a:r>
            <a:endParaRPr/>
          </a:p>
        </p:txBody>
      </p:sp>
      <p:pic>
        <p:nvPicPr>
          <p:cNvPr id="100" name="Google Shape;100;p3"/>
          <p:cNvPicPr preferRelativeResize="0"/>
          <p:nvPr/>
        </p:nvPicPr>
        <p:blipFill rotWithShape="1">
          <a:blip r:embed="rId3">
            <a:alphaModFix/>
          </a:blip>
          <a:srcRect b="0" l="0" r="0" t="0"/>
          <a:stretch/>
        </p:blipFill>
        <p:spPr>
          <a:xfrm>
            <a:off x="2157412" y="1508898"/>
            <a:ext cx="7467851" cy="534910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nvSpPr>
        <p:spPr>
          <a:xfrm>
            <a:off x="898574" y="600962"/>
            <a:ext cx="10199077" cy="86177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500">
                <a:solidFill>
                  <a:schemeClr val="dk1"/>
                </a:solidFill>
                <a:latin typeface="Arial"/>
                <a:ea typeface="Arial"/>
                <a:cs typeface="Arial"/>
                <a:sym typeface="Arial"/>
              </a:rPr>
              <a:t>Comissão técnica de implantação de acompanhamento do PGD na UFSCar </a:t>
            </a:r>
            <a:endParaRPr b="1" sz="2500">
              <a:solidFill>
                <a:schemeClr val="dk1"/>
              </a:solidFill>
              <a:latin typeface="Arial"/>
              <a:ea typeface="Arial"/>
              <a:cs typeface="Arial"/>
              <a:sym typeface="Arial"/>
            </a:endParaRPr>
          </a:p>
        </p:txBody>
      </p:sp>
      <p:sp>
        <p:nvSpPr>
          <p:cNvPr id="106" name="Google Shape;106;p4"/>
          <p:cNvSpPr txBox="1"/>
          <p:nvPr/>
        </p:nvSpPr>
        <p:spPr>
          <a:xfrm>
            <a:off x="1143498" y="1462719"/>
            <a:ext cx="7992300" cy="6603300"/>
          </a:xfrm>
          <a:prstGeom prst="rect">
            <a:avLst/>
          </a:prstGeom>
          <a:noFill/>
          <a:ln>
            <a:noFill/>
          </a:ln>
        </p:spPr>
        <p:txBody>
          <a:bodyPr anchorCtr="0" anchor="t" bIns="45700" lIns="91425" spcFirstLastPara="1" rIns="91425" wrap="square" tIns="45700">
            <a:spAutoFit/>
          </a:bodyPr>
          <a:lstStyle/>
          <a:p>
            <a:pPr indent="0" lvl="0" marL="0" rtl="0" algn="l">
              <a:lnSpc>
                <a:spcPct val="150000"/>
              </a:lnSpc>
              <a:spcBef>
                <a:spcPts val="0"/>
              </a:spcBef>
              <a:spcAft>
                <a:spcPts val="0"/>
              </a:spcAft>
              <a:buClr>
                <a:schemeClr val="dk1"/>
              </a:buClr>
              <a:buSzPts val="1100"/>
              <a:buFont typeface="Arial"/>
              <a:buNone/>
            </a:pPr>
            <a:r>
              <a:rPr b="1" lang="pt-BR" sz="1800">
                <a:solidFill>
                  <a:srgbClr val="4472C4"/>
                </a:solidFill>
              </a:rPr>
              <a:t>Antônio Roberto de Carvalho </a:t>
            </a:r>
            <a:r>
              <a:rPr lang="pt-BR" sz="1800">
                <a:solidFill>
                  <a:srgbClr val="4472C4"/>
                </a:solidFill>
              </a:rPr>
              <a:t>(Presidente)</a:t>
            </a:r>
            <a:endParaRPr sz="1800">
              <a:solidFill>
                <a:srgbClr val="4472C4"/>
              </a:solidFill>
            </a:endParaRPr>
          </a:p>
          <a:p>
            <a:pPr indent="0" lvl="0" marL="0" rtl="0" algn="l">
              <a:lnSpc>
                <a:spcPct val="150000"/>
              </a:lnSpc>
              <a:spcBef>
                <a:spcPts val="0"/>
              </a:spcBef>
              <a:spcAft>
                <a:spcPts val="0"/>
              </a:spcAft>
              <a:buSzPts val="1100"/>
              <a:buNone/>
            </a:pPr>
            <a:r>
              <a:rPr b="1" lang="pt-BR" sz="1800">
                <a:solidFill>
                  <a:srgbClr val="4472C4"/>
                </a:solidFill>
              </a:rPr>
              <a:t>Fernanda Schneider Ogoshi Batista </a:t>
            </a:r>
            <a:r>
              <a:rPr lang="pt-BR" sz="1800">
                <a:solidFill>
                  <a:srgbClr val="4472C4"/>
                </a:solidFill>
              </a:rPr>
              <a:t>(Secretária)</a:t>
            </a:r>
            <a:endParaRPr b="1" sz="1800">
              <a:solidFill>
                <a:schemeClr val="dk1"/>
              </a:solidFill>
            </a:endParaRPr>
          </a:p>
          <a:p>
            <a:pPr indent="0" lvl="0" marL="0" marR="0" rtl="0" algn="l">
              <a:lnSpc>
                <a:spcPct val="150000"/>
              </a:lnSpc>
              <a:spcBef>
                <a:spcPts val="0"/>
              </a:spcBef>
              <a:spcAft>
                <a:spcPts val="0"/>
              </a:spcAft>
              <a:buNone/>
            </a:pPr>
            <a:r>
              <a:rPr lang="pt-BR" sz="1800">
                <a:solidFill>
                  <a:schemeClr val="dk1"/>
                </a:solidFill>
              </a:rPr>
              <a:t>Fernanda Schneider(Secretária)</a:t>
            </a:r>
            <a:endParaRPr sz="1800">
              <a:solidFill>
                <a:schemeClr val="dk1"/>
              </a:solidFill>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Aline de Almeida Soares</a:t>
            </a:r>
            <a:r>
              <a:rPr lang="pt-BR" sz="1800">
                <a:solidFill>
                  <a:schemeClr val="dk1"/>
                </a:solidFill>
                <a:latin typeface="Arial"/>
                <a:ea typeface="Arial"/>
                <a:cs typeface="Arial"/>
                <a:sym typeface="Arial"/>
              </a:rPr>
              <a:t> (TA Araras)</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Afra Vital Matos Dias Gabriel</a:t>
            </a:r>
            <a:r>
              <a:rPr lang="pt-BR" sz="1800">
                <a:solidFill>
                  <a:schemeClr val="dk1"/>
                </a:solidFill>
                <a:latin typeface="Arial"/>
                <a:ea typeface="Arial"/>
                <a:cs typeface="Arial"/>
                <a:sym typeface="Arial"/>
              </a:rPr>
              <a:t> (TA Araras - suplente)</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Juan Rodrigo Reyes Miguel</a:t>
            </a:r>
            <a:r>
              <a:rPr lang="pt-BR" sz="1800">
                <a:solidFill>
                  <a:schemeClr val="dk1"/>
                </a:solidFill>
                <a:latin typeface="Arial"/>
                <a:ea typeface="Arial"/>
                <a:cs typeface="Arial"/>
                <a:sym typeface="Arial"/>
              </a:rPr>
              <a:t> - (TA - São Carlos)</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Daiane Freitas Camargo Vaz</a:t>
            </a:r>
            <a:r>
              <a:rPr lang="pt-BR" sz="1800">
                <a:solidFill>
                  <a:schemeClr val="dk1"/>
                </a:solidFill>
                <a:latin typeface="Arial"/>
                <a:ea typeface="Arial"/>
                <a:cs typeface="Arial"/>
                <a:sym typeface="Arial"/>
              </a:rPr>
              <a:t> (TA -Lagoa do Sino)</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Ofir Paschoalick Castilho de Madureira</a:t>
            </a:r>
            <a:r>
              <a:rPr lang="pt-BR" sz="1800">
                <a:solidFill>
                  <a:schemeClr val="dk1"/>
                </a:solidFill>
                <a:latin typeface="Arial"/>
                <a:ea typeface="Arial"/>
                <a:cs typeface="Arial"/>
                <a:sym typeface="Arial"/>
              </a:rPr>
              <a:t> (TA - Sorocaba)</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Ana Luiza Drews da Silva</a:t>
            </a:r>
            <a:r>
              <a:rPr lang="pt-BR" sz="1800">
                <a:solidFill>
                  <a:schemeClr val="dk1"/>
                </a:solidFill>
                <a:latin typeface="Arial"/>
                <a:ea typeface="Arial"/>
                <a:cs typeface="Arial"/>
                <a:sym typeface="Arial"/>
              </a:rPr>
              <a:t> (TA - Sorocaba - suplente)</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Adriana Maria Caram</a:t>
            </a:r>
            <a:r>
              <a:rPr lang="pt-BR" sz="1800">
                <a:solidFill>
                  <a:schemeClr val="dk1"/>
                </a:solidFill>
                <a:latin typeface="Arial"/>
                <a:ea typeface="Arial"/>
                <a:cs typeface="Arial"/>
                <a:sym typeface="Arial"/>
              </a:rPr>
              <a:t> (Docente EBTT)</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Nathalia Margarita Mayer Denari Petrilli</a:t>
            </a:r>
            <a:r>
              <a:rPr lang="pt-BR" sz="1800">
                <a:solidFill>
                  <a:schemeClr val="dk1"/>
                </a:solidFill>
                <a:latin typeface="Arial"/>
                <a:ea typeface="Arial"/>
                <a:cs typeface="Arial"/>
                <a:sym typeface="Arial"/>
              </a:rPr>
              <a:t> - (Docente EBTT)</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Bruna Cury de Barros </a:t>
            </a:r>
            <a:r>
              <a:rPr lang="pt-BR" sz="1800">
                <a:solidFill>
                  <a:schemeClr val="dk1"/>
                </a:solidFill>
                <a:latin typeface="Arial"/>
                <a:ea typeface="Arial"/>
                <a:cs typeface="Arial"/>
                <a:sym typeface="Arial"/>
              </a:rPr>
              <a:t>(Docente EBTT - suplente)</a:t>
            </a:r>
            <a:endParaRPr/>
          </a:p>
          <a:p>
            <a:pPr indent="0" lvl="0" marL="0" marR="0" rtl="0" algn="l">
              <a:lnSpc>
                <a:spcPct val="150000"/>
              </a:lnSpc>
              <a:spcBef>
                <a:spcPts val="0"/>
              </a:spcBef>
              <a:spcAft>
                <a:spcPts val="0"/>
              </a:spcAft>
              <a:buNone/>
            </a:pPr>
            <a:r>
              <a:rPr b="1" lang="pt-BR" sz="1800">
                <a:solidFill>
                  <a:schemeClr val="dk1"/>
                </a:solidFill>
                <a:latin typeface="Arial"/>
                <a:ea typeface="Arial"/>
                <a:cs typeface="Arial"/>
                <a:sym typeface="Arial"/>
              </a:rPr>
              <a:t>Fernanda Vilhena Mafra Bazon</a:t>
            </a:r>
            <a:r>
              <a:rPr lang="pt-BR" sz="1800">
                <a:solidFill>
                  <a:schemeClr val="dk1"/>
                </a:solidFill>
                <a:latin typeface="Arial"/>
                <a:ea typeface="Arial"/>
                <a:cs typeface="Arial"/>
                <a:sym typeface="Arial"/>
              </a:rPr>
              <a:t> - (Docente - Araras)</a:t>
            </a:r>
            <a:endParaRPr/>
          </a:p>
          <a:p>
            <a:pPr indent="0" lvl="0" marL="0" marR="0" rtl="0" algn="l">
              <a:spcBef>
                <a:spcPts val="0"/>
              </a:spcBef>
              <a:spcAft>
                <a:spcPts val="0"/>
              </a:spcAft>
              <a:buNone/>
            </a:pPr>
            <a:br>
              <a:rPr lang="pt-BR" sz="1800">
                <a:solidFill>
                  <a:schemeClr val="dk1"/>
                </a:solidFill>
                <a:latin typeface="Arial"/>
                <a:ea typeface="Arial"/>
                <a:cs typeface="Arial"/>
                <a:sym typeface="Arial"/>
              </a:rPr>
            </a:br>
            <a:r>
              <a:rPr lang="pt-BR"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pt-BR" sz="1800">
                <a:solidFill>
                  <a:schemeClr val="dk1"/>
                </a:solidFill>
                <a:latin typeface="Arial"/>
                <a:ea typeface="Arial"/>
                <a:cs typeface="Arial"/>
                <a:sym typeface="Arial"/>
              </a:rPr>
              <a:t> </a:t>
            </a:r>
            <a:endParaRPr/>
          </a:p>
          <a:p>
            <a:pPr indent="0" lvl="0" marL="0" marR="0" rtl="0" algn="l">
              <a:spcBef>
                <a:spcPts val="0"/>
              </a:spcBef>
              <a:spcAft>
                <a:spcPts val="0"/>
              </a:spcAft>
              <a:buNone/>
            </a:pPr>
            <a:r>
              <a:rPr lang="pt-BR" sz="1800">
                <a:solidFill>
                  <a:schemeClr val="dk1"/>
                </a:solidFill>
                <a:latin typeface="Arial"/>
                <a:ea typeface="Arial"/>
                <a:cs typeface="Arial"/>
                <a:sym typeface="Aria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5"/>
          <p:cNvSpPr txBox="1"/>
          <p:nvPr/>
        </p:nvSpPr>
        <p:spPr>
          <a:xfrm>
            <a:off x="898574" y="600962"/>
            <a:ext cx="10199077" cy="47705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500">
                <a:solidFill>
                  <a:schemeClr val="dk1"/>
                </a:solidFill>
                <a:latin typeface="Arial"/>
                <a:ea typeface="Arial"/>
                <a:cs typeface="Arial"/>
                <a:sym typeface="Arial"/>
              </a:rPr>
              <a:t>Alguns dados sobre o primeiro edital do PGD na UFSCar</a:t>
            </a:r>
            <a:endParaRPr b="1" sz="2500">
              <a:solidFill>
                <a:schemeClr val="dk1"/>
              </a:solidFill>
              <a:latin typeface="Arial"/>
              <a:ea typeface="Arial"/>
              <a:cs typeface="Arial"/>
              <a:sym typeface="Arial"/>
            </a:endParaRPr>
          </a:p>
        </p:txBody>
      </p:sp>
      <p:sp>
        <p:nvSpPr>
          <p:cNvPr id="112" name="Google Shape;112;p5"/>
          <p:cNvSpPr txBox="1"/>
          <p:nvPr/>
        </p:nvSpPr>
        <p:spPr>
          <a:xfrm>
            <a:off x="730132" y="1828183"/>
            <a:ext cx="10199077" cy="424731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pt-BR" sz="1800">
                <a:solidFill>
                  <a:schemeClr val="dk1"/>
                </a:solidFill>
                <a:latin typeface="Arial"/>
                <a:ea typeface="Arial"/>
                <a:cs typeface="Arial"/>
                <a:sym typeface="Arial"/>
              </a:rPr>
              <a:t>Foi lançado em julho de 2022 e passou por duas prorrogações devido à espera da publicação da nova instrução normativa (previsão de publicação até 15 de abril de 2023).</a:t>
            </a:r>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a:p>
            <a:pPr indent="0" lvl="0" marL="0" marR="0" rtl="0" algn="just">
              <a:spcBef>
                <a:spcPts val="0"/>
              </a:spcBef>
              <a:spcAft>
                <a:spcPts val="0"/>
              </a:spcAft>
              <a:buNone/>
            </a:pPr>
            <a:r>
              <a:rPr lang="pt-BR" sz="1800">
                <a:solidFill>
                  <a:schemeClr val="dk1"/>
                </a:solidFill>
                <a:latin typeface="Arial"/>
                <a:ea typeface="Arial"/>
                <a:cs typeface="Arial"/>
                <a:sym typeface="Arial"/>
              </a:rPr>
              <a:t>Processo de adesão em fluxo contínuo, todos os meses os servidores interessados puderam manifestar interesse em aderir ou repactuar sua forma de adesão ao PGD.</a:t>
            </a:r>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a:p>
            <a:pPr indent="0" lvl="0" marL="0" marR="0" rtl="0" algn="just">
              <a:spcBef>
                <a:spcPts val="0"/>
              </a:spcBef>
              <a:spcAft>
                <a:spcPts val="0"/>
              </a:spcAft>
              <a:buNone/>
            </a:pPr>
            <a:r>
              <a:rPr lang="pt-BR" sz="1800">
                <a:solidFill>
                  <a:schemeClr val="dk1"/>
                </a:solidFill>
                <a:latin typeface="Arial"/>
                <a:ea typeface="Arial"/>
                <a:cs typeface="Arial"/>
                <a:sym typeface="Arial"/>
              </a:rPr>
              <a:t>Foi aberto um canal de comunicação na Central de Serviços (aba Programa de Gestão), no qual recebemos 122 chamados.</a:t>
            </a:r>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a:p>
            <a:pPr indent="0" lvl="0" marL="0" marR="0" rtl="0" algn="just">
              <a:spcBef>
                <a:spcPts val="0"/>
              </a:spcBef>
              <a:spcAft>
                <a:spcPts val="0"/>
              </a:spcAft>
              <a:buNone/>
            </a:pPr>
            <a:r>
              <a:rPr lang="pt-BR" sz="1800">
                <a:solidFill>
                  <a:schemeClr val="dk1"/>
                </a:solidFill>
                <a:latin typeface="Arial"/>
                <a:ea typeface="Arial"/>
                <a:cs typeface="Arial"/>
                <a:sym typeface="Arial"/>
              </a:rPr>
              <a:t>Foram recebidos 2 processos de recurso para pactuação quanto a forma de adesão ao PGD. </a:t>
            </a:r>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a:p>
            <a:pPr indent="0" lvl="0" marL="0" marR="0" rtl="0" algn="just">
              <a:spcBef>
                <a:spcPts val="0"/>
              </a:spcBef>
              <a:spcAft>
                <a:spcPts val="0"/>
              </a:spcAft>
              <a:buNone/>
            </a:pPr>
            <a:r>
              <a:rPr lang="pt-BR" sz="1800">
                <a:solidFill>
                  <a:schemeClr val="dk1"/>
                </a:solidFill>
                <a:latin typeface="Arial"/>
                <a:ea typeface="Arial"/>
                <a:cs typeface="Arial"/>
                <a:sym typeface="Arial"/>
              </a:rPr>
              <a:t>No site da ProGPe estão publicadas as documentações (edital e portarias) referentes ao PGD (</a:t>
            </a:r>
            <a:r>
              <a:rPr lang="pt-BR" sz="1800" u="sng">
                <a:solidFill>
                  <a:schemeClr val="dk1"/>
                </a:solidFill>
                <a:latin typeface="Arial"/>
                <a:ea typeface="Arial"/>
                <a:cs typeface="Arial"/>
                <a:sym typeface="Arial"/>
                <a:hlinkClick r:id="rId3">
                  <a:extLst>
                    <a:ext uri="{A12FA001-AC4F-418D-AE19-62706E023703}">
                      <ahyp:hlinkClr val="tx"/>
                    </a:ext>
                  </a:extLst>
                </a:hlinkClick>
              </a:rPr>
              <a:t>https://www.progpe.ufscar.br/servicos/programa-de-gestão</a:t>
            </a:r>
            <a:r>
              <a:rPr lang="pt-BR" sz="1800">
                <a:solidFill>
                  <a:schemeClr val="dk1"/>
                </a:solidFill>
                <a:latin typeface="Arial"/>
                <a:ea typeface="Arial"/>
                <a:cs typeface="Arial"/>
                <a:sym typeface="Arial"/>
              </a:rPr>
              <a:t>)</a:t>
            </a:r>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a:p>
            <a:pPr indent="0" lvl="0" marL="0" marR="0" rtl="0" algn="just">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xEl>
                                              <p:pRg end="10" st="1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6"/>
          <p:cNvSpPr txBox="1"/>
          <p:nvPr/>
        </p:nvSpPr>
        <p:spPr>
          <a:xfrm>
            <a:off x="898574" y="600962"/>
            <a:ext cx="10199077" cy="47705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500">
                <a:solidFill>
                  <a:schemeClr val="dk1"/>
                </a:solidFill>
                <a:latin typeface="Arial"/>
                <a:ea typeface="Arial"/>
                <a:cs typeface="Arial"/>
                <a:sym typeface="Arial"/>
              </a:rPr>
              <a:t>Alguns dados sobre o primeiro edital do PGD na UFSCar</a:t>
            </a:r>
            <a:endParaRPr b="1" sz="2500">
              <a:solidFill>
                <a:schemeClr val="dk1"/>
              </a:solidFill>
              <a:latin typeface="Arial"/>
              <a:ea typeface="Arial"/>
              <a:cs typeface="Arial"/>
              <a:sym typeface="Arial"/>
            </a:endParaRPr>
          </a:p>
        </p:txBody>
      </p:sp>
      <p:sp>
        <p:nvSpPr>
          <p:cNvPr id="118" name="Google Shape;118;p6"/>
          <p:cNvSpPr txBox="1"/>
          <p:nvPr/>
        </p:nvSpPr>
        <p:spPr>
          <a:xfrm>
            <a:off x="730132" y="1828183"/>
            <a:ext cx="10199100" cy="3694200"/>
          </a:xfrm>
          <a:prstGeom prst="rect">
            <a:avLst/>
          </a:prstGeom>
          <a:noFill/>
          <a:ln>
            <a:noFill/>
          </a:ln>
        </p:spPr>
        <p:txBody>
          <a:bodyPr anchorCtr="0" anchor="t" bIns="45700" lIns="91425" spcFirstLastPara="1" rIns="91425" wrap="square" tIns="45700">
            <a:spAutoFit/>
          </a:bodyPr>
          <a:lstStyle/>
          <a:p>
            <a:pPr indent="0" lvl="2" marL="0" marR="0" rtl="0" algn="l">
              <a:spcBef>
                <a:spcPts val="0"/>
              </a:spcBef>
              <a:spcAft>
                <a:spcPts val="0"/>
              </a:spcAft>
              <a:buNone/>
            </a:pPr>
            <a:r>
              <a:rPr b="0" i="0" lang="pt-BR" sz="1800" u="none" cap="none" strike="noStrike">
                <a:solidFill>
                  <a:schemeClr val="dk1"/>
                </a:solidFill>
                <a:latin typeface="Arial"/>
                <a:ea typeface="Arial"/>
                <a:cs typeface="Arial"/>
                <a:sym typeface="Arial"/>
              </a:rPr>
              <a:t>Total de UORGs = 403</a:t>
            </a:r>
            <a:endParaRPr/>
          </a:p>
          <a:p>
            <a:pPr indent="0" lvl="2" marL="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2" marL="0" marR="0" rtl="0" algn="l">
              <a:spcBef>
                <a:spcPts val="0"/>
              </a:spcBef>
              <a:spcAft>
                <a:spcPts val="0"/>
              </a:spcAft>
              <a:buNone/>
            </a:pPr>
            <a:r>
              <a:rPr b="0" i="0" lang="pt-BR" sz="1800" u="none" cap="none" strike="noStrike">
                <a:solidFill>
                  <a:schemeClr val="dk1"/>
                </a:solidFill>
                <a:latin typeface="Arial"/>
                <a:ea typeface="Arial"/>
                <a:cs typeface="Arial"/>
                <a:sym typeface="Arial"/>
              </a:rPr>
              <a:t>UORGs que aderiram ao PGD = 285</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rPr lang="pt-BR" sz="1800">
                <a:solidFill>
                  <a:schemeClr val="dk1"/>
                </a:solidFill>
                <a:latin typeface="Arial"/>
                <a:ea typeface="Arial"/>
                <a:cs typeface="Arial"/>
                <a:sym typeface="Arial"/>
              </a:rPr>
              <a:t>Total de servidores Técnicos administrativos e Professores EBTTs = 978</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rPr lang="pt-BR" sz="1800">
                <a:solidFill>
                  <a:schemeClr val="dk1"/>
                </a:solidFill>
                <a:latin typeface="Arial"/>
                <a:ea typeface="Arial"/>
                <a:cs typeface="Arial"/>
                <a:sym typeface="Arial"/>
              </a:rPr>
              <a:t>Servidores que </a:t>
            </a:r>
            <a:r>
              <a:rPr b="1" lang="pt-BR" sz="1800">
                <a:solidFill>
                  <a:schemeClr val="dk1"/>
                </a:solidFill>
                <a:latin typeface="Arial"/>
                <a:ea typeface="Arial"/>
                <a:cs typeface="Arial"/>
                <a:sym typeface="Arial"/>
              </a:rPr>
              <a:t>não </a:t>
            </a:r>
            <a:r>
              <a:rPr lang="pt-BR" sz="1800">
                <a:solidFill>
                  <a:schemeClr val="dk1"/>
                </a:solidFill>
                <a:latin typeface="Arial"/>
                <a:ea typeface="Arial"/>
                <a:cs typeface="Arial"/>
                <a:sym typeface="Arial"/>
              </a:rPr>
              <a:t>aderiram ao PGD = 236 (24%)</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rPr lang="pt-BR" sz="1800">
                <a:solidFill>
                  <a:schemeClr val="dk1"/>
                </a:solidFill>
                <a:latin typeface="Arial"/>
                <a:ea typeface="Arial"/>
                <a:cs typeface="Arial"/>
                <a:sym typeface="Arial"/>
              </a:rPr>
              <a:t>Servidores que aderiram ao PGD = 742 (76%)</a:t>
            </a:r>
            <a:endParaRPr/>
          </a:p>
          <a:p>
            <a:pPr indent="-285750" lvl="0" marL="285750" marR="0" rtl="0" algn="l">
              <a:spcBef>
                <a:spcPts val="0"/>
              </a:spcBef>
              <a:spcAft>
                <a:spcPts val="0"/>
              </a:spcAft>
              <a:buClr>
                <a:schemeClr val="dk1"/>
              </a:buClr>
              <a:buSzPts val="1800"/>
              <a:buFont typeface="Arial"/>
              <a:buChar char="•"/>
            </a:pPr>
            <a:r>
              <a:rPr lang="pt-BR" sz="1800">
                <a:solidFill>
                  <a:schemeClr val="dk1"/>
                </a:solidFill>
                <a:latin typeface="Arial"/>
                <a:ea typeface="Arial"/>
                <a:cs typeface="Arial"/>
                <a:sym typeface="Arial"/>
              </a:rPr>
              <a:t>	Teletrabalho integral = 65 (</a:t>
            </a:r>
            <a:r>
              <a:rPr lang="pt-BR" sz="1800">
                <a:solidFill>
                  <a:schemeClr val="dk1"/>
                </a:solidFill>
              </a:rPr>
              <a:t>9</a:t>
            </a:r>
            <a:r>
              <a:rPr lang="pt-BR" sz="1800">
                <a:solidFill>
                  <a:schemeClr val="dk1"/>
                </a:solidFill>
                <a:latin typeface="Arial"/>
                <a:ea typeface="Arial"/>
                <a:cs typeface="Arial"/>
                <a:sym typeface="Arial"/>
              </a:rPr>
              <a:t>%)</a:t>
            </a:r>
            <a:endParaRPr/>
          </a:p>
          <a:p>
            <a:pPr indent="0" lvl="2" marL="0" marR="0" rtl="0" algn="l">
              <a:spcBef>
                <a:spcPts val="0"/>
              </a:spcBef>
              <a:spcAft>
                <a:spcPts val="0"/>
              </a:spcAft>
              <a:buNone/>
            </a:pPr>
            <a:r>
              <a:rPr lang="pt-BR" sz="1800">
                <a:solidFill>
                  <a:schemeClr val="dk1"/>
                </a:solidFill>
              </a:rPr>
              <a:t>        </a:t>
            </a:r>
            <a:r>
              <a:rPr b="0" i="0" lang="pt-BR" sz="1800" u="none" cap="none" strike="noStrike">
                <a:solidFill>
                  <a:schemeClr val="dk1"/>
                </a:solidFill>
                <a:latin typeface="Arial"/>
                <a:ea typeface="Arial"/>
                <a:cs typeface="Arial"/>
                <a:sym typeface="Arial"/>
              </a:rPr>
              <a:t>Teletrabalho parcial = 488 (</a:t>
            </a:r>
            <a:r>
              <a:rPr lang="pt-BR" sz="1800">
                <a:solidFill>
                  <a:schemeClr val="dk1"/>
                </a:solidFill>
              </a:rPr>
              <a:t>66</a:t>
            </a:r>
            <a:r>
              <a:rPr b="0" i="0" lang="pt-BR" sz="1800" u="none" cap="none" strike="noStrike">
                <a:solidFill>
                  <a:schemeClr val="dk1"/>
                </a:solidFill>
                <a:latin typeface="Arial"/>
                <a:ea typeface="Arial"/>
                <a:cs typeface="Arial"/>
                <a:sym typeface="Arial"/>
              </a:rPr>
              <a:t>%)</a:t>
            </a:r>
            <a:endParaRPr/>
          </a:p>
          <a:p>
            <a:pPr indent="0" lvl="2" marL="0" marR="0" rtl="0" algn="l">
              <a:spcBef>
                <a:spcPts val="0"/>
              </a:spcBef>
              <a:spcAft>
                <a:spcPts val="0"/>
              </a:spcAft>
              <a:buNone/>
            </a:pPr>
            <a:r>
              <a:rPr lang="pt-BR"/>
              <a:t>         </a:t>
            </a:r>
            <a:r>
              <a:rPr b="0" i="0" lang="pt-BR" sz="1800" u="none" cap="none" strike="noStrike">
                <a:solidFill>
                  <a:schemeClr val="dk1"/>
                </a:solidFill>
                <a:latin typeface="Arial"/>
                <a:ea typeface="Arial"/>
                <a:cs typeface="Arial"/>
                <a:sym typeface="Arial"/>
              </a:rPr>
              <a:t> Presencial = 189 (</a:t>
            </a:r>
            <a:r>
              <a:rPr lang="pt-BR" sz="1800">
                <a:solidFill>
                  <a:schemeClr val="dk1"/>
                </a:solidFill>
              </a:rPr>
              <a:t>25</a:t>
            </a:r>
            <a:r>
              <a:rPr b="0" i="0" lang="pt-BR" sz="1800" u="none" cap="none" strike="noStrike">
                <a:solidFill>
                  <a:schemeClr val="dk1"/>
                </a:solidFill>
                <a:latin typeface="Arial"/>
                <a:ea typeface="Arial"/>
                <a:cs typeface="Arial"/>
                <a:sym typeface="Arial"/>
              </a:rPr>
              <a:t>%)</a:t>
            </a:r>
            <a:endParaRPr/>
          </a:p>
          <a:p>
            <a:pPr indent="0" lvl="2" marL="91440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9" st="9"/>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10" st="1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11" st="1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xEl>
                                              <p:pRg end="12" st="1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7"/>
          <p:cNvSpPr txBox="1"/>
          <p:nvPr/>
        </p:nvSpPr>
        <p:spPr>
          <a:xfrm>
            <a:off x="996461" y="552835"/>
            <a:ext cx="10199077" cy="47705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500">
                <a:solidFill>
                  <a:schemeClr val="dk1"/>
                </a:solidFill>
                <a:latin typeface="Arial"/>
                <a:ea typeface="Arial"/>
                <a:cs typeface="Arial"/>
                <a:sym typeface="Arial"/>
              </a:rPr>
              <a:t>Monitoramento do processo de implantação do PGD na UFSCar</a:t>
            </a:r>
            <a:endParaRPr b="1" sz="2500">
              <a:solidFill>
                <a:schemeClr val="dk1"/>
              </a:solidFill>
              <a:latin typeface="Arial"/>
              <a:ea typeface="Arial"/>
              <a:cs typeface="Arial"/>
              <a:sym typeface="Arial"/>
            </a:endParaRPr>
          </a:p>
        </p:txBody>
      </p:sp>
      <p:sp>
        <p:nvSpPr>
          <p:cNvPr id="124" name="Google Shape;124;p7"/>
          <p:cNvSpPr txBox="1"/>
          <p:nvPr/>
        </p:nvSpPr>
        <p:spPr>
          <a:xfrm>
            <a:off x="730132" y="1828183"/>
            <a:ext cx="10199077" cy="3416320"/>
          </a:xfrm>
          <a:prstGeom prst="rect">
            <a:avLst/>
          </a:prstGeom>
          <a:noFill/>
          <a:ln>
            <a:noFill/>
          </a:ln>
        </p:spPr>
        <p:txBody>
          <a:bodyPr anchorCtr="0" anchor="t" bIns="45700" lIns="91425" spcFirstLastPara="1" rIns="91425" wrap="square" tIns="45700">
            <a:spAutoFit/>
          </a:bodyPr>
          <a:lstStyle/>
          <a:p>
            <a:pPr indent="0" lvl="2" marL="0" marR="0" rtl="0" algn="just">
              <a:spcBef>
                <a:spcPts val="0"/>
              </a:spcBef>
              <a:spcAft>
                <a:spcPts val="0"/>
              </a:spcAft>
              <a:buNone/>
            </a:pPr>
            <a:r>
              <a:rPr b="0" i="0" lang="pt-BR" sz="1800" u="none" cap="none" strike="noStrike">
                <a:solidFill>
                  <a:schemeClr val="dk1"/>
                </a:solidFill>
                <a:latin typeface="Arial"/>
                <a:ea typeface="Arial"/>
                <a:cs typeface="Arial"/>
                <a:sym typeface="Arial"/>
              </a:rPr>
              <a:t>Fevereiro de 2023 as chefias preencheram o formulário do efetivo cumprimento do plano de trabalho: processo sigiloso no SEI</a:t>
            </a:r>
            <a:endParaRPr/>
          </a:p>
          <a:p>
            <a:pPr indent="0" lvl="2" marL="0" marR="0" rtl="0" algn="just">
              <a:spcBef>
                <a:spcPts val="0"/>
              </a:spcBef>
              <a:spcAft>
                <a:spcPts val="0"/>
              </a:spcAft>
              <a:buNone/>
            </a:pPr>
            <a:r>
              <a:rPr b="0" i="0" lang="pt-BR" sz="1800" u="none" cap="none" strike="noStrike">
                <a:solidFill>
                  <a:schemeClr val="dk1"/>
                </a:solidFill>
                <a:latin typeface="Arial"/>
                <a:ea typeface="Arial"/>
                <a:cs typeface="Arial"/>
                <a:sym typeface="Arial"/>
              </a:rPr>
              <a:t>	Recebemos 2 comunicações de desacordo com as notas atribuídas no formulário.</a:t>
            </a:r>
            <a:endParaRPr/>
          </a:p>
          <a:p>
            <a:pPr indent="0" lvl="2" marL="0" marR="0" rtl="0" algn="just">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2" marL="0" marR="0" rtl="0" algn="just">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2" marL="0" marR="0" rtl="0" algn="just">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2" marL="0" marR="0" rtl="0" algn="just">
              <a:spcBef>
                <a:spcPts val="0"/>
              </a:spcBef>
              <a:spcAft>
                <a:spcPts val="0"/>
              </a:spcAft>
              <a:buNone/>
            </a:pPr>
            <a:r>
              <a:t/>
            </a:r>
            <a:endParaRPr b="0" i="0" sz="1800" u="none" cap="none" strike="noStrike">
              <a:solidFill>
                <a:schemeClr val="dk1"/>
              </a:solidFill>
              <a:latin typeface="Arial"/>
              <a:ea typeface="Arial"/>
              <a:cs typeface="Arial"/>
              <a:sym typeface="Arial"/>
            </a:endParaRPr>
          </a:p>
          <a:p>
            <a:pPr indent="0" lvl="2" marL="0" marR="0" rtl="0" algn="just">
              <a:spcBef>
                <a:spcPts val="0"/>
              </a:spcBef>
              <a:spcAft>
                <a:spcPts val="0"/>
              </a:spcAft>
              <a:buNone/>
            </a:pPr>
            <a:r>
              <a:rPr b="0" i="0" lang="pt-BR" sz="1800" u="none" cap="none" strike="noStrike">
                <a:solidFill>
                  <a:schemeClr val="dk1"/>
                </a:solidFill>
                <a:latin typeface="Arial"/>
                <a:ea typeface="Arial"/>
                <a:cs typeface="Arial"/>
                <a:sym typeface="Arial"/>
              </a:rPr>
              <a:t>Fevereiro de 2023 as chefias preencheram o formulário de desenvolvimento do PGD na respectiva unidade: formulário do google.</a:t>
            </a:r>
            <a:endParaRPr/>
          </a:p>
          <a:p>
            <a:pPr indent="0" lvl="2" marL="0" marR="0" rtl="0" algn="just">
              <a:spcBef>
                <a:spcPts val="0"/>
              </a:spcBef>
              <a:spcAft>
                <a:spcPts val="0"/>
              </a:spcAft>
              <a:buNone/>
            </a:pPr>
            <a:r>
              <a:rPr b="0" i="0" lang="pt-BR" sz="1800" u="none" cap="none" strike="noStrike">
                <a:solidFill>
                  <a:schemeClr val="dk1"/>
                </a:solidFill>
                <a:latin typeface="Arial"/>
                <a:ea typeface="Arial"/>
                <a:cs typeface="Arial"/>
                <a:sym typeface="Arial"/>
              </a:rPr>
              <a:t>	número de respondentes = 260 (91%)</a:t>
            </a:r>
            <a:endParaRPr/>
          </a:p>
          <a:p>
            <a:pPr indent="0" lvl="2" marL="0" marR="0" rtl="0" algn="just">
              <a:spcBef>
                <a:spcPts val="0"/>
              </a:spcBef>
              <a:spcAft>
                <a:spcPts val="0"/>
              </a:spcAft>
              <a:buNone/>
            </a:pPr>
            <a:r>
              <a:rPr b="0" i="0" lang="pt-BR" sz="1800" u="none" cap="none" strike="noStrike">
                <a:solidFill>
                  <a:schemeClr val="dk1"/>
                </a:solidFill>
                <a:latin typeface="Arial"/>
                <a:ea typeface="Arial"/>
                <a:cs typeface="Arial"/>
                <a:sym typeface="Arial"/>
              </a:rPr>
              <a:t>	UORGs que aderiram ao PGD = 285</a:t>
            </a:r>
            <a:endParaRPr b="0" i="0" sz="1800" u="none" cap="none" strike="noStrike">
              <a:solidFill>
                <a:schemeClr val="dk1"/>
              </a:solidFill>
              <a:latin typeface="Arial"/>
              <a:ea typeface="Arial"/>
              <a:cs typeface="Arial"/>
              <a:sym typeface="Arial"/>
            </a:endParaRPr>
          </a:p>
          <a:p>
            <a:pPr indent="0" lvl="2" marL="0" marR="0" rtl="0" algn="just">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8" st="8"/>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xEl>
                                              <p:pRg end="9" st="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nvSpPr>
        <p:spPr>
          <a:xfrm>
            <a:off x="996461" y="697215"/>
            <a:ext cx="10199077" cy="86177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500">
                <a:solidFill>
                  <a:schemeClr val="dk1"/>
                </a:solidFill>
                <a:latin typeface="Arial"/>
                <a:ea typeface="Arial"/>
                <a:cs typeface="Arial"/>
                <a:sym typeface="Arial"/>
              </a:rPr>
              <a:t>Avaliação Geral relacionado ao edital 001/22 </a:t>
            </a:r>
            <a:endParaRPr/>
          </a:p>
          <a:p>
            <a:pPr indent="0" lvl="0" marL="0" marR="0" rtl="0" algn="ctr">
              <a:spcBef>
                <a:spcPts val="0"/>
              </a:spcBef>
              <a:spcAft>
                <a:spcPts val="0"/>
              </a:spcAft>
              <a:buNone/>
            </a:pPr>
            <a:r>
              <a:rPr b="1" lang="pt-BR" sz="2500">
                <a:solidFill>
                  <a:schemeClr val="dk1"/>
                </a:solidFill>
                <a:latin typeface="Arial"/>
                <a:ea typeface="Arial"/>
                <a:cs typeface="Arial"/>
                <a:sym typeface="Arial"/>
              </a:rPr>
              <a:t>do Programa de Gestão</a:t>
            </a:r>
            <a:endParaRPr b="1" sz="2500">
              <a:solidFill>
                <a:schemeClr val="dk1"/>
              </a:solidFill>
              <a:latin typeface="Arial"/>
              <a:ea typeface="Arial"/>
              <a:cs typeface="Arial"/>
              <a:sym typeface="Arial"/>
            </a:endParaRPr>
          </a:p>
        </p:txBody>
      </p:sp>
      <p:sp>
        <p:nvSpPr>
          <p:cNvPr id="130" name="Google Shape;130;p8"/>
          <p:cNvSpPr txBox="1"/>
          <p:nvPr/>
        </p:nvSpPr>
        <p:spPr>
          <a:xfrm>
            <a:off x="730132" y="1828183"/>
            <a:ext cx="1019907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31" name="Google Shape;131;p8"/>
          <p:cNvSpPr txBox="1"/>
          <p:nvPr/>
        </p:nvSpPr>
        <p:spPr>
          <a:xfrm>
            <a:off x="730132" y="1966682"/>
            <a:ext cx="97614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pt-BR" sz="1800" u="none" strike="noStrike">
                <a:solidFill>
                  <a:srgbClr val="000000"/>
                </a:solidFill>
                <a:latin typeface="Arial"/>
                <a:ea typeface="Arial"/>
                <a:cs typeface="Arial"/>
                <a:sym typeface="Arial"/>
              </a:rPr>
              <a:t>Foi observado benefícios na adoção do Programa de Gestão e Desempenho pela unidade?</a:t>
            </a:r>
            <a:endParaRPr sz="1800">
              <a:solidFill>
                <a:schemeClr val="dk1"/>
              </a:solidFill>
              <a:latin typeface="Arial"/>
              <a:ea typeface="Arial"/>
              <a:cs typeface="Arial"/>
              <a:sym typeface="Arial"/>
            </a:endParaRPr>
          </a:p>
        </p:txBody>
      </p:sp>
      <p:pic>
        <p:nvPicPr>
          <p:cNvPr id="132" name="Google Shape;132;p8"/>
          <p:cNvPicPr preferRelativeResize="0"/>
          <p:nvPr/>
        </p:nvPicPr>
        <p:blipFill rotWithShape="1">
          <a:blip r:embed="rId3">
            <a:alphaModFix/>
          </a:blip>
          <a:srcRect b="0" l="0" r="0" t="0"/>
          <a:stretch/>
        </p:blipFill>
        <p:spPr>
          <a:xfrm>
            <a:off x="3451057" y="2474513"/>
            <a:ext cx="6671512" cy="353467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9"/>
          <p:cNvSpPr txBox="1"/>
          <p:nvPr/>
        </p:nvSpPr>
        <p:spPr>
          <a:xfrm>
            <a:off x="272716" y="500860"/>
            <a:ext cx="1058779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pt-BR" sz="1800">
                <a:solidFill>
                  <a:schemeClr val="dk1"/>
                </a:solidFill>
                <a:latin typeface="Arial"/>
                <a:ea typeface="Arial"/>
                <a:cs typeface="Arial"/>
                <a:sym typeface="Arial"/>
              </a:rPr>
              <a:t>Informe os benefícios que foram observados na unidade depois da adesão ao PGD</a:t>
            </a:r>
            <a:endParaRPr sz="1800">
              <a:solidFill>
                <a:schemeClr val="dk1"/>
              </a:solidFill>
              <a:latin typeface="Calibri"/>
              <a:ea typeface="Calibri"/>
              <a:cs typeface="Calibri"/>
              <a:sym typeface="Calibri"/>
            </a:endParaRPr>
          </a:p>
        </p:txBody>
      </p:sp>
      <p:graphicFrame>
        <p:nvGraphicFramePr>
          <p:cNvPr id="138" name="Google Shape;138;p9"/>
          <p:cNvGraphicFramePr/>
          <p:nvPr/>
        </p:nvGraphicFramePr>
        <p:xfrm>
          <a:off x="272716" y="870192"/>
          <a:ext cx="3000000" cy="3000000"/>
        </p:xfrm>
        <a:graphic>
          <a:graphicData uri="http://schemas.openxmlformats.org/drawingml/2006/table">
            <a:tbl>
              <a:tblPr>
                <a:noFill/>
                <a:tableStyleId>{8DB3E430-95E4-49EE-B4EB-3C9D2180A2FA}</a:tableStyleId>
              </a:tblPr>
              <a:tblGrid>
                <a:gridCol w="549375"/>
                <a:gridCol w="1660325"/>
                <a:gridCol w="927825"/>
                <a:gridCol w="8619100"/>
              </a:tblGrid>
              <a:tr h="47857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Código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Categoria</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Ocorrências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Detalhamento das ocorrências por ordem de frequência que apareceram</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E7E6E6"/>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C1</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Flexibilidade</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104</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Horário flexível, não haver o deslocamento casa-trabalho, equilíbrio entre vida pessoal e profissional, gestão do tempo nos serviços oferecidos pela unidade</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C2</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Melhor gestão do tempo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70</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Verificar as necessidades de atendimento de cada setor, flexibilizar horários, agendamento de atendimentos, adequar vida pessoal e profissional, ganho em desempenho, redução de interrupções.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C3</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Melhoria do desempenho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58</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Melhores entregas, capacidade de concentração, celeridade, flexibilidade no tipo de atendimento, qualidade de vida.</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C4</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Otimização dos processos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49</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Diminuição de interrupções, gerenciamento das atividades remotas e presenciais, sinergia da equipe, verificar com o público atendido na unidade qual a melhor forma de atendimento.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447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C5</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Qualidade de vida</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48</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Motivação, redução do stress, gerência do tempo entre vida pessoal e profissional, sentimento de recompensa.</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C6</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Comprometimento com as tarefas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47</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Entregas bem feitas, disponibilidade, definição de metas, trabalho em horários alternativos (fora do pactuado), proatividade, empenho,pontualidade nas entregas, prontidão.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C7</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Satisfação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40</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Poder optar por teletrabalho, gerenciar o tempo entre vida pessoal e profissional, trabalhar no horário de melhor rendimento, flexibilizar atendimento, diminuição de stress, pactuar horário de trabalho.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C8</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Agilidade nas entregas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37</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Celeridade, maior produtividade, diminuição de interrupções, proatividade, uso de ferramentas digitais (Google workspace), entregas pactuadas.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195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C9</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Redução das interrupções do trabalho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34</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Aumento da produtividade, concentração em atividades complexas, evitar ambientes ruidosos, telefonemas desconcentram e cortam fluxos de processos, privacidade.</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717850">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C10</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Sem manifestação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27</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br>
                        <a:rPr lang="pt-BR" sz="1600" u="none" cap="none" strike="noStrike">
                          <a:solidFill>
                            <a:schemeClr val="dk1"/>
                          </a:solidFill>
                        </a:rPr>
                      </a:b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2447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C11</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diminuição de conflito</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2</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Melhora na saúde mental</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792425">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C12</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Melhor acompanhamento pela chefia das atividades realizadas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1" i="0" lang="pt-BR" sz="900" u="none" cap="none" strike="noStrike">
                          <a:solidFill>
                            <a:schemeClr val="dk1"/>
                          </a:solidFill>
                          <a:latin typeface="Times New Roman"/>
                          <a:ea typeface="Times New Roman"/>
                          <a:cs typeface="Times New Roman"/>
                          <a:sym typeface="Times New Roman"/>
                        </a:rPr>
                        <a:t>2</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spcBef>
                          <a:spcPts val="0"/>
                        </a:spcBef>
                        <a:spcAft>
                          <a:spcPts val="0"/>
                        </a:spcAft>
                        <a:buNone/>
                      </a:pPr>
                      <a:r>
                        <a:rPr b="0" i="0" lang="pt-BR" sz="900" u="none" cap="none" strike="noStrike">
                          <a:solidFill>
                            <a:schemeClr val="dk1"/>
                          </a:solidFill>
                          <a:latin typeface="Times New Roman"/>
                          <a:ea typeface="Times New Roman"/>
                          <a:cs typeface="Times New Roman"/>
                          <a:sym typeface="Times New Roman"/>
                        </a:rPr>
                        <a:t>Definição de metas (atividades) pactuadas</a:t>
                      </a:r>
                      <a:endParaRPr sz="1600" u="none" cap="none" strike="noStrike">
                        <a:solidFill>
                          <a:schemeClr val="dk1"/>
                        </a:solidFill>
                      </a:endParaRPr>
                    </a:p>
                  </a:txBody>
                  <a:tcPr marT="17375" marB="17375" marR="26075" marL="2607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2023-03-27T23:08:21Z</dcterms:created>
  <dc:creator>Aline AS</dc:creator>
</cp:coreProperties>
</file>